
<file path=[Content_Types].xml><?xml version="1.0" encoding="utf-8"?>
<Types xmlns="http://schemas.openxmlformats.org/package/2006/content-types">
  <Default ContentType="application/x-fontdata" Extension="fntdata"/>
  <Default ContentType="image/jpeg" Extension="jpeg"/>
  <Default ContentType="image/png" Extension="png"/>
  <Default ContentType="application/vnd.openxmlformats-package.relationships+xml" Extension="rels"/>
  <Default ContentType="application/xml" Extension="xml"/>
  <Override ContentType="application/vnd.openxmlformats-officedocument.extended-properties+xml" PartName="/docProps/app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11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4.xml"/>
  <Override ContentType="application/vnd.openxmlformats-officedocument.presentationml.slide+xml" PartName="/ppt/slides/slide5.xml"/>
  <Override ContentType="application/vnd.openxmlformats-officedocument.presentationml.slide+xml" PartName="/ppt/slides/slide6.xml"/>
  <Override ContentType="application/vnd.openxmlformats-officedocument.presentationml.slide+xml" PartName="/ppt/slides/slide7.xml"/>
  <Override ContentType="application/vnd.openxmlformats-officedocument.presentationml.slide+xml" PartName="/ppt/slides/slide8.xml"/>
  <Override ContentType="application/vnd.openxmlformats-officedocument.presentationml.slide+xml" PartName="/ppt/slides/slide9.xml"/>
  <Override ContentType="application/vnd.openxmlformats-officedocument.presentationml.tableStyles+xml" PartName="/ppt/tableStyles.xml"/>
  <Override ContentType="application/vnd.openxmlformats-officedocument.theme+xml" PartName="/ppt/theme/theme1.xml"/>
  <Override ContentType="application/vnd.openxmlformats-officedocument.presentationml.viewProps+xml" PartName="/ppt/viewProps.xml"/>
</Types>
</file>

<file path=_rels/.rels><?xml version="1.0" encoding="UTF-8" standalone="yes"?><Relationships xmlns="http://schemas.openxmlformats.org/package/2006/relationships"><Relationship Id="rId1" Target="ppt/presentation.xml" Type="http://schemas.openxmlformats.org/officeDocument/2006/relationships/officeDocument"/><Relationship Id="rId2" Target="docProps/thumbnail.jpeg" Type="http://schemas.openxmlformats.org/package/2006/relationships/metadata/thumbnail"/><Relationship Id="rId3" Target="docProps/core.xml" Type="http://schemas.openxmlformats.org/package/2006/relationships/metadata/core-properties"/><Relationship Id="rId4" Target="docProps/app.xml" Type="http://schemas.openxmlformats.org/officeDocument/2006/relationships/extended-properties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true" embedTrueTypeFonts="true">
  <p:sldMasterIdLst>
    <p:sldMasterId id="2147483648" r:id="rId1"/>
  </p:sld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</p:sldIdLst>
  <p:sldSz cx="18288000" cy="10287000"/>
  <p:notesSz cx="6858000" cy="9144000"/>
  <p:embeddedFontLst>
    <p:embeddedFont>
      <p:font typeface="Pretendard Black"/>
      <p:bold r:id="rId15"/>
    </p:embeddedFont>
    <p:embeddedFont>
      <p:font typeface="Pretendard Bold"/>
      <p:bold r:id="rId16"/>
    </p:embeddedFont>
    <p:embeddedFont>
      <p:font typeface="Pretendard Regular"/>
      <p:regular r:id="rId17"/>
    </p:embeddedFont>
    <p:embeddedFont>
      <p:font typeface="Pretendard ExtraLight"/>
      <p:regular r:id="rId18"/>
    </p:embeddedFont>
    <p:embeddedFont>
      <p:font typeface="Pretendard ExtraBold"/>
      <p:bold r:id="rId19"/>
    </p:embeddedFont>
    <p:embeddedFont>
      <p:font typeface="Pretendard Medium"/>
      <p:bold r:id="rId2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 autoAdjust="0"/>
    <p:restoredTop sz="94622" autoAdjust="0"/>
  </p:normalViewPr>
  <p:slideViewPr>
    <p:cSldViewPr>
      <p:cViewPr varScale="1">
        <p:scale>
          <a:sx n="74" d="100"/>
          <a:sy n="74" d="100"/>
        </p:scale>
        <p:origin x="-1092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<Relationships xmlns="http://schemas.openxmlformats.org/package/2006/relationships"><Relationship Id="rId1" Target="slideMasters/slideMaster1.xml" Type="http://schemas.openxmlformats.org/officeDocument/2006/relationships/slideMaster"/><Relationship Id="rId10" Target="slides/slide5.xml" Type="http://schemas.openxmlformats.org/officeDocument/2006/relationships/slide"/><Relationship Id="rId11" Target="slides/slide6.xml" Type="http://schemas.openxmlformats.org/officeDocument/2006/relationships/slide"/><Relationship Id="rId12" Target="slides/slide7.xml" Type="http://schemas.openxmlformats.org/officeDocument/2006/relationships/slide"/><Relationship Id="rId13" Target="slides/slide8.xml" Type="http://schemas.openxmlformats.org/officeDocument/2006/relationships/slide"/><Relationship Id="rId14" Target="slides/slide9.xml" Type="http://schemas.openxmlformats.org/officeDocument/2006/relationships/slide"/><Relationship Id="rId15" Target="fonts/font1.fntdata" Type="http://schemas.openxmlformats.org/officeDocument/2006/relationships/font"/><Relationship Id="rId16" Target="fonts/font2.fntdata" Type="http://schemas.openxmlformats.org/officeDocument/2006/relationships/font"/><Relationship Id="rId17" Target="fonts/font3.fntdata" Type="http://schemas.openxmlformats.org/officeDocument/2006/relationships/font"/><Relationship Id="rId18" Target="fonts/font4.fntdata" Type="http://schemas.openxmlformats.org/officeDocument/2006/relationships/font"/><Relationship Id="rId19" Target="fonts/font5.fntdata" Type="http://schemas.openxmlformats.org/officeDocument/2006/relationships/font"/><Relationship Id="rId2" Target="presProps.xml" Type="http://schemas.openxmlformats.org/officeDocument/2006/relationships/presProps"/><Relationship Id="rId20" Target="fonts/font6.fntdata" Type="http://schemas.openxmlformats.org/officeDocument/2006/relationships/font"/><Relationship Id="rId3" Target="viewProps.xml" Type="http://schemas.openxmlformats.org/officeDocument/2006/relationships/viewProps"/><Relationship Id="rId4" Target="theme/theme1.xml" Type="http://schemas.openxmlformats.org/officeDocument/2006/relationships/theme"/><Relationship Id="rId5" Target="tableStyles.xml" Type="http://schemas.openxmlformats.org/officeDocument/2006/relationships/tableStyles"/><Relationship Id="rId6" Target="slides/slide1.xml" Type="http://schemas.openxmlformats.org/officeDocument/2006/relationships/slide"/><Relationship Id="rId7" Target="slides/slide2.xml" Type="http://schemas.openxmlformats.org/officeDocument/2006/relationships/slide"/><Relationship Id="rId8" Target="slides/slide3.xml" Type="http://schemas.openxmlformats.org/officeDocument/2006/relationships/slide"/><Relationship Id="rId9" Target="slides/slide4.xml" Type="http://schemas.openxmlformats.org/officeDocument/2006/relationships/slide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0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11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2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3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4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5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6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7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8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_rels/slideLayout9.xml.rels><?xml version="1.0" encoding="UTF-8" standalone="yes"?><Relationships xmlns="http://schemas.openxmlformats.org/package/2006/relationships"><Relationship Id="rId1" Target="../slideMasters/slideMaster1.xml" Type="http://schemas.openxmlformats.org/officeDocument/2006/relationships/slideMaster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<Relationships xmlns="http://schemas.openxmlformats.org/package/2006/relationships"><Relationship Id="rId1" Target="../slideLayouts/slideLayout1.xml" Type="http://schemas.openxmlformats.org/officeDocument/2006/relationships/slideLayout"/><Relationship Id="rId10" Target="../slideLayouts/slideLayout10.xml" Type="http://schemas.openxmlformats.org/officeDocument/2006/relationships/slideLayout"/><Relationship Id="rId11" Target="../slideLayouts/slideLayout11.xml" Type="http://schemas.openxmlformats.org/officeDocument/2006/relationships/slideLayout"/><Relationship Id="rId12" Target="../theme/theme1.xml" Type="http://schemas.openxmlformats.org/officeDocument/2006/relationships/theme"/><Relationship Id="rId2" Target="../slideLayouts/slideLayout2.xml" Type="http://schemas.openxmlformats.org/officeDocument/2006/relationships/slideLayout"/><Relationship Id="rId3" Target="../slideLayouts/slideLayout3.xml" Type="http://schemas.openxmlformats.org/officeDocument/2006/relationships/slideLayout"/><Relationship Id="rId4" Target="../slideLayouts/slideLayout4.xml" Type="http://schemas.openxmlformats.org/officeDocument/2006/relationships/slideLayout"/><Relationship Id="rId5" Target="../slideLayouts/slideLayout5.xml" Type="http://schemas.openxmlformats.org/officeDocument/2006/relationships/slideLayout"/><Relationship Id="rId6" Target="../slideLayouts/slideLayout6.xml" Type="http://schemas.openxmlformats.org/officeDocument/2006/relationships/slideLayout"/><Relationship Id="rId7" Target="../slideLayouts/slideLayout7.xml" Type="http://schemas.openxmlformats.org/officeDocument/2006/relationships/slideLayout"/><Relationship Id="rId8" Target="../slideLayouts/slideLayout8.xml" Type="http://schemas.openxmlformats.org/officeDocument/2006/relationships/slideLayout"/><Relationship Id="rId9" Target="../slideLayouts/slideLayout9.xml" Type="http://schemas.openxmlformats.org/officeDocument/2006/relationships/slideLayout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8/1/2011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.png" Type="http://schemas.openxmlformats.org/officeDocument/2006/relationships/image"/><Relationship Id="rId3" Target="../media/image2.png" Type="http://schemas.openxmlformats.org/officeDocument/2006/relationships/image"/><Relationship Id="rId4" Target="../media/image3.png" Type="http://schemas.openxmlformats.org/officeDocument/2006/relationships/image"/></Relationships>
</file>

<file path=ppt/slides/_rels/slide2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4.png" Type="http://schemas.openxmlformats.org/officeDocument/2006/relationships/image"/><Relationship Id="rId3" Target="../media/image5.png" Type="http://schemas.openxmlformats.org/officeDocument/2006/relationships/image"/><Relationship Id="rId4" Target="../media/image6.png" Type="http://schemas.openxmlformats.org/officeDocument/2006/relationships/image"/></Relationships>
</file>

<file path=ppt/slides/_rels/slide3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7.png" Type="http://schemas.openxmlformats.org/officeDocument/2006/relationships/image"/><Relationship Id="rId3" Target="../media/image8.png" Type="http://schemas.openxmlformats.org/officeDocument/2006/relationships/image"/><Relationship Id="rId4" Target="../media/image9.png" Type="http://schemas.openxmlformats.org/officeDocument/2006/relationships/image"/><Relationship Id="rId5" Target="../media/image10.png" Type="http://schemas.openxmlformats.org/officeDocument/2006/relationships/image"/></Relationships>
</file>

<file path=ppt/slides/_rels/slide4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1.png" Type="http://schemas.openxmlformats.org/officeDocument/2006/relationships/image"/><Relationship Id="rId3" Target="../media/image12.png" Type="http://schemas.openxmlformats.org/officeDocument/2006/relationships/image"/><Relationship Id="rId4" Target="../media/image9.png" Type="http://schemas.openxmlformats.org/officeDocument/2006/relationships/image"/><Relationship Id="rId5" Target="../media/image10.png" Type="http://schemas.openxmlformats.org/officeDocument/2006/relationships/image"/></Relationships>
</file>

<file path=ppt/slides/_rels/slide5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3.png" Type="http://schemas.openxmlformats.org/officeDocument/2006/relationships/image"/><Relationship Id="rId3" Target="../media/image14.png" Type="http://schemas.openxmlformats.org/officeDocument/2006/relationships/image"/><Relationship Id="rId4" Target="../media/image10.png" Type="http://schemas.openxmlformats.org/officeDocument/2006/relationships/image"/><Relationship Id="rId5" Target="../media/image15.png" Type="http://schemas.openxmlformats.org/officeDocument/2006/relationships/image"/><Relationship Id="rId6" Target="../media/image16.png" Type="http://schemas.openxmlformats.org/officeDocument/2006/relationships/image"/><Relationship Id="rId7" Target="../media/image17.png" Type="http://schemas.openxmlformats.org/officeDocument/2006/relationships/image"/></Relationships>
</file>

<file path=ppt/slides/_rels/slide6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0.png" Type="http://schemas.openxmlformats.org/officeDocument/2006/relationships/image"/><Relationship Id="rId4" Target="../media/image18.png" Type="http://schemas.openxmlformats.org/officeDocument/2006/relationships/image"/><Relationship Id="rId5" Target="../media/image19.png" Type="http://schemas.openxmlformats.org/officeDocument/2006/relationships/image"/><Relationship Id="rId6" Target="../media/image20.png" Type="http://schemas.openxmlformats.org/officeDocument/2006/relationships/image"/><Relationship Id="rId7" Target="../media/image21.png" Type="http://schemas.openxmlformats.org/officeDocument/2006/relationships/image"/></Relationships>
</file>

<file path=ppt/slides/_rels/slide7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0.png" Type="http://schemas.openxmlformats.org/officeDocument/2006/relationships/image"/><Relationship Id="rId4" Target="../media/image22.png" Type="http://schemas.openxmlformats.org/officeDocument/2006/relationships/image"/><Relationship Id="rId5" Target="../media/image23.png" Type="http://schemas.openxmlformats.org/officeDocument/2006/relationships/image"/></Relationships>
</file>

<file path=ppt/slides/_rels/slide8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14.png" Type="http://schemas.openxmlformats.org/officeDocument/2006/relationships/image"/><Relationship Id="rId3" Target="../media/image10.png" Type="http://schemas.openxmlformats.org/officeDocument/2006/relationships/image"/><Relationship Id="rId4" Target="../media/image24.png" Type="http://schemas.openxmlformats.org/officeDocument/2006/relationships/image"/><Relationship Id="rId5" Target="../media/image25.png" Type="http://schemas.openxmlformats.org/officeDocument/2006/relationships/image"/><Relationship Id="rId6" Target="../media/image26.png" Type="http://schemas.openxmlformats.org/officeDocument/2006/relationships/image"/><Relationship Id="rId7" Target="../media/image27.png" Type="http://schemas.openxmlformats.org/officeDocument/2006/relationships/image"/></Relationships>
</file>

<file path=ppt/slides/_rels/slide9.xml.rels><?xml version="1.0" encoding="UTF-8" standalone="yes"?><Relationships xmlns="http://schemas.openxmlformats.org/package/2006/relationships"><Relationship Id="rId1" Target="../slideLayouts/slideLayout7.xml" Type="http://schemas.openxmlformats.org/officeDocument/2006/relationships/slideLayout"/><Relationship Id="rId2" Target="../media/image28.png" Type="http://schemas.openxmlformats.org/officeDocument/2006/relationships/image"/><Relationship Id="rId3" Target="../media/image10.png" Type="http://schemas.openxmlformats.org/officeDocument/2006/relationships/image"/></Relationships>
</file>

<file path=ppt/slides/slide1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12446000" y="0"/>
            <a:ext cx="5842000" cy="10287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3703300" y="1803400"/>
            <a:ext cx="4584700" cy="12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3716000" y="8382000"/>
            <a:ext cx="4584700" cy="127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3716000" y="9512300"/>
            <a:ext cx="4584700" cy="127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838200" y="6007100"/>
            <a:ext cx="17462500" cy="127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304800" y="990600"/>
            <a:ext cx="11976100" cy="16002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95449"/>
              </a:lnSpc>
            </a:pPr>
            <a:r>
              <a:rPr lang="ko-KR" sz="9000" b="false" i="false" u="none" strike="noStrike">
                <a:solidFill>
                  <a:srgbClr val="222222"/>
                </a:solidFill>
                <a:ea typeface="Pretendard Black"/>
              </a:rPr>
              <a:t>내가</a:t>
            </a:r>
            <a:r>
              <a:rPr lang="en-US" sz="9000" b="false" i="false" u="none" strike="noStrike">
                <a:solidFill>
                  <a:srgbClr val="222222"/>
                </a:solidFill>
                <a:latin typeface="Pretendard Black"/>
              </a:rPr>
              <a:t> </a:t>
            </a:r>
            <a:r>
              <a:rPr lang="ko-KR" sz="9000" b="false" i="false" u="none" strike="noStrike">
                <a:solidFill>
                  <a:srgbClr val="222222"/>
                </a:solidFill>
                <a:ea typeface="Pretendard Black"/>
              </a:rPr>
              <a:t>가고</a:t>
            </a:r>
            <a:r>
              <a:rPr lang="en-US" sz="9000" b="false" i="false" u="none" strike="noStrike">
                <a:solidFill>
                  <a:srgbClr val="222222"/>
                </a:solidFill>
                <a:latin typeface="Pretendard Black"/>
              </a:rPr>
              <a:t> </a:t>
            </a:r>
            <a:r>
              <a:rPr lang="ko-KR" sz="9000" b="false" i="false" u="none" strike="noStrike">
                <a:solidFill>
                  <a:srgbClr val="222222"/>
                </a:solidFill>
                <a:ea typeface="Pretendard Black"/>
              </a:rPr>
              <a:t>싶은</a:t>
            </a:r>
            <a:r>
              <a:rPr lang="en-US" sz="9000" b="false" i="false" u="none" strike="noStrike">
                <a:solidFill>
                  <a:srgbClr val="222222"/>
                </a:solidFill>
                <a:latin typeface="Pretendard Black"/>
              </a:rPr>
              <a:t> </a:t>
            </a:r>
            <a:r>
              <a:rPr lang="ko-KR" sz="9000" b="false" i="false" u="none" strike="noStrike">
                <a:solidFill>
                  <a:srgbClr val="222222"/>
                </a:solidFill>
                <a:ea typeface="Pretendard Black"/>
              </a:rPr>
              <a:t>회사</a:t>
            </a:r>
            <a:r>
              <a:rPr lang="en-US" sz="9000" b="false" i="false" u="none" strike="noStrike">
                <a:solidFill>
                  <a:srgbClr val="222222"/>
                </a:solidFill>
                <a:latin typeface="Pretendard Black"/>
              </a:rPr>
              <a:t> </a:t>
            </a:r>
            <a:r>
              <a:rPr lang="ko-KR" sz="9000" b="false" i="false" u="none" strike="noStrike">
                <a:solidFill>
                  <a:srgbClr val="222222"/>
                </a:solidFill>
                <a:ea typeface="Pretendard Black"/>
              </a:rPr>
              <a:t>소개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3690600" y="7581900"/>
            <a:ext cx="3898900" cy="622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ko-KR" sz="3500" b="false" i="false" u="none" strike="noStrike">
                <a:solidFill>
                  <a:srgbClr val="222222"/>
                </a:solidFill>
                <a:ea typeface="Pretendard Bold"/>
              </a:rPr>
              <a:t>학번</a:t>
            </a:r>
            <a:r>
              <a:rPr lang="en-US" sz="3500" b="false" i="false" u="none" strike="noStrike">
                <a:solidFill>
                  <a:srgbClr val="222222"/>
                </a:solidFill>
                <a:latin typeface="Pretendard Bold"/>
              </a:rPr>
              <a:t>: 2021663046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3690600" y="8724900"/>
            <a:ext cx="3898900" cy="622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ko-KR" sz="3500" b="false" i="false" u="none" strike="noStrike">
                <a:solidFill>
                  <a:srgbClr val="222222"/>
                </a:solidFill>
                <a:ea typeface="Pretendard Bold"/>
              </a:rPr>
              <a:t>성명</a:t>
            </a:r>
            <a:r>
              <a:rPr lang="en-US" sz="3500" b="false" i="false" u="none" strike="noStrike">
                <a:solidFill>
                  <a:srgbClr val="222222"/>
                </a:solidFill>
                <a:latin typeface="Pretendard Bold"/>
              </a:rPr>
              <a:t>: </a:t>
            </a:r>
            <a:r>
              <a:rPr lang="ko-KR" sz="3500" b="false" i="false" u="none" strike="noStrike">
                <a:solidFill>
                  <a:srgbClr val="222222"/>
                </a:solidFill>
                <a:ea typeface="Pretendard Bold"/>
              </a:rPr>
              <a:t>이건우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3690600" y="1016000"/>
            <a:ext cx="3898900" cy="6223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en-US" sz="3500" b="false" i="false" u="none" strike="noStrike">
                <a:solidFill>
                  <a:srgbClr val="222222"/>
                </a:solidFill>
                <a:latin typeface="Pretendard Bold"/>
              </a:rPr>
              <a:t>2024.12.17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38200" y="8623300"/>
            <a:ext cx="9918700" cy="444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32800"/>
              </a:lnSpc>
            </a:pP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https://lgw323.github.io/2021663046/introduceCompany/index.html</a:t>
            </a:r>
          </a:p>
        </p:txBody>
      </p:sp>
    </p:spTree>
  </p:cSld>
  <p:clrMapOvr>
    <a:masterClrMapping/>
  </p:clrMapOvr>
</p:sld>
</file>

<file path=ppt/slides/slide2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5537200" y="1041400"/>
            <a:ext cx="584200" cy="6477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5537200" y="2844800"/>
            <a:ext cx="584200" cy="6477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5537200" y="4648200"/>
            <a:ext cx="584200" cy="6477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3817600" y="1346200"/>
            <a:ext cx="2286000" cy="254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3893800" y="3175000"/>
            <a:ext cx="2286000" cy="25400"/>
          </a:xfrm>
          <a:prstGeom prst="rect">
            <a:avLst/>
          </a:prstGeom>
        </p:spPr>
      </p:pic>
      <p:pic>
        <p:nvPicPr>
          <p:cNvPr name="Picture 7" id="7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3893800" y="4978400"/>
            <a:ext cx="2286000" cy="25400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5400000">
            <a:off x="-1193800" y="5130800"/>
            <a:ext cx="10655300" cy="12700"/>
          </a:xfrm>
          <a:prstGeom prst="rect">
            <a:avLst/>
          </a:prstGeom>
        </p:spPr>
      </p:pic>
      <p:sp>
        <p:nvSpPr>
          <p:cNvPr name="TextBox 9" id="9"/>
          <p:cNvSpPr txBox="true"/>
          <p:nvPr/>
        </p:nvSpPr>
        <p:spPr>
          <a:xfrm rot="0">
            <a:off x="15379700" y="901700"/>
            <a:ext cx="1828800" cy="800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132800"/>
              </a:lnSpc>
            </a:pPr>
            <a:r>
              <a:rPr lang="en-US" sz="4500" b="false" i="false" u="none" strike="noStrike">
                <a:solidFill>
                  <a:srgbClr val="222222"/>
                </a:solidFill>
                <a:latin typeface="Pretendard ExtraLight"/>
              </a:rPr>
              <a:t>03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5379700" y="4546600"/>
            <a:ext cx="1828800" cy="800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132800"/>
              </a:lnSpc>
            </a:pPr>
            <a:r>
              <a:rPr lang="en-US" sz="4500" b="false" i="false" u="none" strike="noStrike">
                <a:solidFill>
                  <a:srgbClr val="222222"/>
                </a:solidFill>
                <a:latin typeface="Pretendard ExtraLight"/>
              </a:rPr>
              <a:t>9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16357600" y="2794000"/>
            <a:ext cx="850900" cy="800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132800"/>
              </a:lnSpc>
            </a:pPr>
            <a:r>
              <a:rPr lang="en-US" sz="4500" b="false" i="false" u="none" strike="noStrike">
                <a:solidFill>
                  <a:srgbClr val="222222"/>
                </a:solidFill>
                <a:latin typeface="Pretendard ExtraLight"/>
              </a:rPr>
              <a:t>04</a:t>
            </a:r>
          </a:p>
        </p:txBody>
      </p:sp>
      <p:sp>
        <p:nvSpPr>
          <p:cNvPr name="TextBox 12" id="12"/>
          <p:cNvSpPr txBox="true"/>
          <p:nvPr/>
        </p:nvSpPr>
        <p:spPr>
          <a:xfrm rot="0">
            <a:off x="5626100" y="4775200"/>
            <a:ext cx="406400" cy="444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107899"/>
              </a:lnSpc>
            </a:pPr>
            <a:r>
              <a:rPr lang="en-US" sz="2500" b="false" i="false" u="none" strike="noStrike">
                <a:solidFill>
                  <a:srgbClr val="222222"/>
                </a:solidFill>
                <a:latin typeface="Pretendard ExtraBold"/>
              </a:rPr>
              <a:t>3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5626100" y="2971800"/>
            <a:ext cx="406400" cy="444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107899"/>
              </a:lnSpc>
            </a:pPr>
            <a:r>
              <a:rPr lang="en-US" sz="2500" b="false" i="false" u="none" strike="noStrike">
                <a:solidFill>
                  <a:srgbClr val="222222"/>
                </a:solidFill>
                <a:latin typeface="Pretendard ExtraBold"/>
              </a:rPr>
              <a:t>2</a:t>
            </a:r>
          </a:p>
        </p:txBody>
      </p:sp>
      <p:sp>
        <p:nvSpPr>
          <p:cNvPr name="TextBox 14" id="14"/>
          <p:cNvSpPr txBox="true"/>
          <p:nvPr/>
        </p:nvSpPr>
        <p:spPr>
          <a:xfrm rot="0">
            <a:off x="6527800" y="4622800"/>
            <a:ext cx="8216900" cy="800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ko-KR" sz="4500" b="false" i="false" u="none" strike="noStrike">
                <a:solidFill>
                  <a:srgbClr val="222222"/>
                </a:solidFill>
                <a:ea typeface="Pretendard ExtraBold"/>
              </a:rPr>
              <a:t>레퍼런스</a:t>
            </a:r>
          </a:p>
        </p:txBody>
      </p:sp>
      <p:sp>
        <p:nvSpPr>
          <p:cNvPr name="TextBox 15" id="15"/>
          <p:cNvSpPr txBox="true"/>
          <p:nvPr/>
        </p:nvSpPr>
        <p:spPr>
          <a:xfrm rot="0">
            <a:off x="5626100" y="1168400"/>
            <a:ext cx="406400" cy="444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ctr" lvl="0">
              <a:lnSpc>
                <a:spcPct val="107899"/>
              </a:lnSpc>
            </a:pPr>
            <a:r>
              <a:rPr lang="en-US" sz="2500" b="false" i="false" u="none" strike="noStrike">
                <a:solidFill>
                  <a:srgbClr val="222222"/>
                </a:solidFill>
                <a:latin typeface="Pretendard ExtraBold"/>
              </a:rPr>
              <a:t>1</a:t>
            </a:r>
          </a:p>
        </p:txBody>
      </p:sp>
      <p:sp>
        <p:nvSpPr>
          <p:cNvPr name="TextBox 16" id="16"/>
          <p:cNvSpPr txBox="true"/>
          <p:nvPr/>
        </p:nvSpPr>
        <p:spPr>
          <a:xfrm rot="0">
            <a:off x="6527800" y="2819400"/>
            <a:ext cx="8216900" cy="800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ko-KR" sz="4500" b="false" i="false" u="none" strike="noStrike">
                <a:solidFill>
                  <a:srgbClr val="222222"/>
                </a:solidFill>
                <a:ea typeface="Pretendard ExtraBold"/>
              </a:rPr>
              <a:t>소스</a:t>
            </a:r>
            <a:r>
              <a:rPr lang="en-US" sz="4500" b="false" i="false" u="none" strike="noStrike">
                <a:solidFill>
                  <a:srgbClr val="222222"/>
                </a:solidFill>
                <a:latin typeface="Pretendard ExtraBold"/>
              </a:rPr>
              <a:t> </a:t>
            </a:r>
            <a:r>
              <a:rPr lang="ko-KR" sz="4500" b="false" i="false" u="none" strike="noStrike">
                <a:solidFill>
                  <a:srgbClr val="222222"/>
                </a:solidFill>
                <a:ea typeface="Pretendard ExtraBold"/>
              </a:rPr>
              <a:t>코드</a:t>
            </a:r>
          </a:p>
        </p:txBody>
      </p:sp>
      <p:sp>
        <p:nvSpPr>
          <p:cNvPr name="TextBox 17" id="17"/>
          <p:cNvSpPr txBox="true"/>
          <p:nvPr/>
        </p:nvSpPr>
        <p:spPr>
          <a:xfrm rot="0">
            <a:off x="1066800" y="1079500"/>
            <a:ext cx="3073400" cy="1422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5449"/>
              </a:lnSpc>
            </a:pPr>
            <a:r>
              <a:rPr lang="ko-KR" sz="8000" b="false" i="false" u="none" strike="noStrike">
                <a:solidFill>
                  <a:srgbClr val="222222"/>
                </a:solidFill>
                <a:ea typeface="Pretendard Black"/>
              </a:rPr>
              <a:t>목차</a:t>
            </a:r>
          </a:p>
        </p:txBody>
      </p:sp>
      <p:sp>
        <p:nvSpPr>
          <p:cNvPr name="TextBox 18" id="18"/>
          <p:cNvSpPr txBox="true"/>
          <p:nvPr/>
        </p:nvSpPr>
        <p:spPr>
          <a:xfrm rot="0">
            <a:off x="6527800" y="1016000"/>
            <a:ext cx="8216900" cy="800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ko-KR" sz="4500" b="false" i="false" u="none" strike="noStrike">
                <a:solidFill>
                  <a:srgbClr val="222222"/>
                </a:solidFill>
                <a:ea typeface="Pretendard ExtraBold"/>
              </a:rPr>
              <a:t>화면</a:t>
            </a:r>
            <a:r>
              <a:rPr lang="en-US" sz="4500" b="false" i="false" u="none" strike="noStrike">
                <a:solidFill>
                  <a:srgbClr val="222222"/>
                </a:solidFill>
                <a:latin typeface="Pretendard ExtraBold"/>
              </a:rPr>
              <a:t> </a:t>
            </a:r>
            <a:r>
              <a:rPr lang="ko-KR" sz="4500" b="false" i="false" u="none" strike="noStrike">
                <a:solidFill>
                  <a:srgbClr val="222222"/>
                </a:solidFill>
                <a:ea typeface="Pretendard ExtraBold"/>
              </a:rPr>
              <a:t>캡쳐</a:t>
            </a:r>
          </a:p>
        </p:txBody>
      </p:sp>
    </p:spTree>
  </p:cSld>
  <p:clrMapOvr>
    <a:masterClrMapping/>
  </p:clrMapOvr>
</p:sld>
</file>

<file path=ppt/slides/slide3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863600" y="2438400"/>
            <a:ext cx="8051800" cy="44323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9144000" y="2438400"/>
            <a:ext cx="8051800" cy="44323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838200" y="7594600"/>
            <a:ext cx="8013700" cy="127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9144000" y="7594600"/>
            <a:ext cx="8013700" cy="127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0" y="0"/>
            <a:ext cx="18288000" cy="1778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863600" y="749300"/>
            <a:ext cx="15836900" cy="1244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5449"/>
              </a:lnSpc>
            </a:pPr>
            <a:r>
              <a:rPr lang="ko-KR" sz="7000" b="false" i="false" u="none" strike="noStrike">
                <a:solidFill>
                  <a:srgbClr val="222222"/>
                </a:solidFill>
                <a:ea typeface="Pretendard Black"/>
              </a:rPr>
              <a:t>화면</a:t>
            </a:r>
            <a:r>
              <a:rPr lang="en-US" sz="7000" b="false" i="false" u="none" strike="noStrike">
                <a:solidFill>
                  <a:srgbClr val="222222"/>
                </a:solidFill>
                <a:latin typeface="Pretendard Black"/>
              </a:rPr>
              <a:t> </a:t>
            </a:r>
            <a:r>
              <a:rPr lang="ko-KR" sz="7000" b="false" i="false" u="none" strike="noStrike">
                <a:solidFill>
                  <a:srgbClr val="222222"/>
                </a:solidFill>
                <a:ea typeface="Pretendard Black"/>
              </a:rPr>
              <a:t>캡쳐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700500" y="177800"/>
            <a:ext cx="1295400" cy="800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132800"/>
              </a:lnSpc>
            </a:pPr>
            <a:r>
              <a:rPr lang="en-US" sz="4500" b="false" i="false" u="none" strike="noStrike">
                <a:solidFill>
                  <a:srgbClr val="222222"/>
                </a:solidFill>
                <a:latin typeface="Pretendard ExtraLight"/>
              </a:rPr>
              <a:t>3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63600" y="7048500"/>
            <a:ext cx="81026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32800"/>
              </a:lnSpc>
            </a:pPr>
            <a:r>
              <a:rPr lang="ko-KR" sz="2000" b="false" i="false" u="none" strike="noStrike">
                <a:solidFill>
                  <a:srgbClr val="222222"/>
                </a:solidFill>
                <a:ea typeface="Pretendard Regular"/>
              </a:rPr>
              <a:t>사진</a:t>
            </a:r>
            <a:r>
              <a:rPr lang="en-US" sz="2000" b="false" i="false" u="none" strike="noStrike">
                <a:solidFill>
                  <a:srgbClr val="222222"/>
                </a:solidFill>
                <a:latin typeface="Pretendard Regular"/>
              </a:rPr>
              <a:t> 1. </a:t>
            </a:r>
            <a:r>
              <a:rPr lang="ko-KR" sz="2000" b="false" i="false" u="none" strike="noStrike">
                <a:solidFill>
                  <a:srgbClr val="222222"/>
                </a:solidFill>
                <a:ea typeface="Pretendard Regular"/>
              </a:rPr>
              <a:t>최상단</a:t>
            </a:r>
            <a:r>
              <a:rPr lang="en-US" sz="20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222222"/>
                </a:solidFill>
                <a:ea typeface="Pretendard Regular"/>
              </a:rPr>
              <a:t>메뉴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144000" y="7048500"/>
            <a:ext cx="81026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32800"/>
              </a:lnSpc>
            </a:pPr>
            <a:r>
              <a:rPr lang="ko-KR" sz="2000" b="false" i="false" u="none" strike="noStrike">
                <a:solidFill>
                  <a:srgbClr val="222222"/>
                </a:solidFill>
                <a:ea typeface="Pretendard Regular"/>
              </a:rPr>
              <a:t>사진</a:t>
            </a:r>
            <a:r>
              <a:rPr lang="en-US" sz="2000" b="false" i="false" u="none" strike="noStrike">
                <a:solidFill>
                  <a:srgbClr val="222222"/>
                </a:solidFill>
                <a:latin typeface="Pretendard Regular"/>
              </a:rPr>
              <a:t> 2. </a:t>
            </a:r>
            <a:r>
              <a:rPr lang="ko-KR" sz="2000" b="false" i="false" u="none" strike="noStrike">
                <a:solidFill>
                  <a:srgbClr val="222222"/>
                </a:solidFill>
                <a:ea typeface="Pretendard Regular"/>
              </a:rPr>
              <a:t>회사</a:t>
            </a:r>
            <a:r>
              <a:rPr lang="en-US" sz="20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222222"/>
                </a:solidFill>
                <a:ea typeface="Pretendard Regular"/>
              </a:rPr>
              <a:t>소개</a:t>
            </a:r>
            <a:r>
              <a:rPr lang="en-US" sz="2000" b="false" i="false" u="none" strike="noStrike">
                <a:solidFill>
                  <a:srgbClr val="222222"/>
                </a:solidFill>
                <a:latin typeface="Pretendard Regular"/>
              </a:rPr>
              <a:t>, </a:t>
            </a:r>
            <a:r>
              <a:rPr lang="ko-KR" sz="2000" b="false" i="false" u="none" strike="noStrike">
                <a:solidFill>
                  <a:srgbClr val="222222"/>
                </a:solidFill>
                <a:ea typeface="Pretendard Regular"/>
              </a:rPr>
              <a:t>연혁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63600" y="8039100"/>
            <a:ext cx="16395700" cy="1460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 indent="-342900" marL="342900">
              <a:lnSpc>
                <a:spcPct val="132800"/>
              </a:lnSpc>
              <a:buClr>
                <a:srgbClr val="222222"/>
              </a:buClr>
              <a:buFont typeface="Arial"/>
              <a:buChar char="●"/>
            </a:pPr>
            <a:r>
              <a:rPr lang="ko-KR" sz="2500" b="true" i="false" u="none" strike="noStrike">
                <a:solidFill>
                  <a:srgbClr val="222222"/>
                </a:solidFill>
                <a:ea typeface="Pretendard Regular"/>
              </a:rPr>
              <a:t>스마일게이트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를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나타내는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최상단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섹션입니다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. </a:t>
            </a:r>
            <a:r>
              <a:rPr lang="ko-KR" sz="2500" b="true" i="false" u="none" strike="noStrike">
                <a:solidFill>
                  <a:srgbClr val="222222"/>
                </a:solidFill>
                <a:ea typeface="Pretendard Regular"/>
              </a:rPr>
              <a:t>목차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는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홈페이지의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전체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구조를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한눈에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볼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수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있게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구성했습니다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.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슬로건으로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기업의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비전을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강조합니다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.</a:t>
            </a:r>
          </a:p>
          <a:p>
            <a:pPr algn="l" lvl="0" indent="-342900" marL="342900">
              <a:lnSpc>
                <a:spcPct val="132800"/>
              </a:lnSpc>
              <a:buClr>
                <a:srgbClr val="222222"/>
              </a:buClr>
              <a:buFont typeface="Arial"/>
              <a:buChar char="●"/>
            </a:pP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스마일게이트는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true" i="false" u="none" strike="noStrike">
                <a:solidFill>
                  <a:srgbClr val="222222"/>
                </a:solidFill>
                <a:ea typeface="Pretendard Regular"/>
              </a:rPr>
              <a:t>글로벌</a:t>
            </a:r>
            <a:r>
              <a:rPr lang="en-US" sz="2500" b="tru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true" i="false" u="none" strike="noStrike">
                <a:solidFill>
                  <a:srgbClr val="222222"/>
                </a:solidFill>
                <a:ea typeface="Pretendard Regular"/>
              </a:rPr>
              <a:t>엔터테인먼트</a:t>
            </a:r>
            <a:r>
              <a:rPr lang="en-US" sz="2500" b="tru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true" i="false" u="none" strike="noStrike">
                <a:solidFill>
                  <a:srgbClr val="222222"/>
                </a:solidFill>
                <a:ea typeface="Pretendard Regular"/>
              </a:rPr>
              <a:t>기업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으로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, 2002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년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설립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이후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true" i="false" u="none" strike="noStrike">
                <a:solidFill>
                  <a:srgbClr val="222222"/>
                </a:solidFill>
                <a:ea typeface="Pretendard Regular"/>
              </a:rPr>
              <a:t>게임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과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en-US" sz="2500" b="true" i="false" u="none" strike="noStrike">
                <a:solidFill>
                  <a:srgbClr val="222222"/>
                </a:solidFill>
                <a:latin typeface="Pretendard Regular"/>
              </a:rPr>
              <a:t>IT </a:t>
            </a:r>
            <a:r>
              <a:rPr lang="ko-KR" sz="2500" b="true" i="false" u="none" strike="noStrike">
                <a:solidFill>
                  <a:srgbClr val="222222"/>
                </a:solidFill>
                <a:ea typeface="Pretendard Regular"/>
              </a:rPr>
              <a:t>서비스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를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통해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세계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시장에서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성장해왔습니다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.</a:t>
            </a:r>
          </a:p>
        </p:txBody>
      </p:sp>
    </p:spTree>
  </p:cSld>
  <p:clrMapOvr>
    <a:masterClrMapping/>
  </p:clrMapOvr>
</p:sld>
</file>

<file path=ppt/slides/slide4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863600" y="2438400"/>
            <a:ext cx="8051800" cy="44323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9144000" y="2438400"/>
            <a:ext cx="8051800" cy="44323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838200" y="7594600"/>
            <a:ext cx="8013700" cy="127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9144000" y="7594600"/>
            <a:ext cx="8013700" cy="12700"/>
          </a:xfrm>
          <a:prstGeom prst="rect">
            <a:avLst/>
          </a:prstGeom>
        </p:spPr>
      </p:pic>
      <p:pic>
        <p:nvPicPr>
          <p:cNvPr name="Picture 6" id="6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0" y="0"/>
            <a:ext cx="18288000" cy="177800"/>
          </a:xfrm>
          <a:prstGeom prst="rect">
            <a:avLst/>
          </a:prstGeom>
        </p:spPr>
      </p:pic>
      <p:sp>
        <p:nvSpPr>
          <p:cNvPr name="TextBox 7" id="7"/>
          <p:cNvSpPr txBox="true"/>
          <p:nvPr/>
        </p:nvSpPr>
        <p:spPr>
          <a:xfrm rot="0">
            <a:off x="863600" y="749300"/>
            <a:ext cx="15836900" cy="1244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5449"/>
              </a:lnSpc>
            </a:pPr>
            <a:r>
              <a:rPr lang="ko-KR" sz="7000" b="false" i="false" u="none" strike="noStrike">
                <a:solidFill>
                  <a:srgbClr val="222222"/>
                </a:solidFill>
                <a:ea typeface="Pretendard Black"/>
              </a:rPr>
              <a:t>화면</a:t>
            </a:r>
            <a:r>
              <a:rPr lang="en-US" sz="7000" b="false" i="false" u="none" strike="noStrike">
                <a:solidFill>
                  <a:srgbClr val="222222"/>
                </a:solidFill>
                <a:latin typeface="Pretendard Black"/>
              </a:rPr>
              <a:t> </a:t>
            </a:r>
            <a:r>
              <a:rPr lang="ko-KR" sz="7000" b="false" i="false" u="none" strike="noStrike">
                <a:solidFill>
                  <a:srgbClr val="222222"/>
                </a:solidFill>
                <a:ea typeface="Pretendard Black"/>
              </a:rPr>
              <a:t>캡쳐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700500" y="177800"/>
            <a:ext cx="1295400" cy="800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132800"/>
              </a:lnSpc>
            </a:pPr>
            <a:r>
              <a:rPr lang="en-US" sz="4500" b="false" i="false" u="none" strike="noStrike">
                <a:solidFill>
                  <a:srgbClr val="222222"/>
                </a:solidFill>
                <a:latin typeface="Pretendard ExtraLight"/>
              </a:rPr>
              <a:t>4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863600" y="7048500"/>
            <a:ext cx="81026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32800"/>
              </a:lnSpc>
            </a:pPr>
            <a:r>
              <a:rPr lang="ko-KR" sz="2000" b="false" i="false" u="none" strike="noStrike">
                <a:solidFill>
                  <a:srgbClr val="222222"/>
                </a:solidFill>
                <a:ea typeface="Pretendard Regular"/>
              </a:rPr>
              <a:t>사진</a:t>
            </a:r>
            <a:r>
              <a:rPr lang="en-US" sz="2000" b="false" i="false" u="none" strike="noStrike">
                <a:solidFill>
                  <a:srgbClr val="222222"/>
                </a:solidFill>
                <a:latin typeface="Pretendard Regular"/>
              </a:rPr>
              <a:t> 3. </a:t>
            </a:r>
            <a:r>
              <a:rPr lang="ko-KR" sz="2000" b="false" i="false" u="none" strike="noStrike">
                <a:solidFill>
                  <a:srgbClr val="222222"/>
                </a:solidFill>
                <a:ea typeface="Pretendard Regular"/>
              </a:rPr>
              <a:t>기업문화와</a:t>
            </a:r>
            <a:r>
              <a:rPr lang="en-US" sz="20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222222"/>
                </a:solidFill>
                <a:ea typeface="Pretendard Regular"/>
              </a:rPr>
              <a:t>계열사</a:t>
            </a:r>
            <a:r>
              <a:rPr lang="en-US" sz="20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222222"/>
                </a:solidFill>
                <a:ea typeface="Pretendard Regular"/>
              </a:rPr>
              <a:t>소개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9144000" y="7048500"/>
            <a:ext cx="8102600" cy="355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32800"/>
              </a:lnSpc>
            </a:pPr>
            <a:r>
              <a:rPr lang="ko-KR" sz="2000" b="false" i="false" u="none" strike="noStrike">
                <a:solidFill>
                  <a:srgbClr val="222222"/>
                </a:solidFill>
                <a:ea typeface="Pretendard Regular"/>
              </a:rPr>
              <a:t>사진</a:t>
            </a:r>
            <a:r>
              <a:rPr lang="en-US" sz="2000" b="false" i="false" u="none" strike="noStrike">
                <a:solidFill>
                  <a:srgbClr val="222222"/>
                </a:solidFill>
                <a:latin typeface="Pretendard Regular"/>
              </a:rPr>
              <a:t> 2. </a:t>
            </a:r>
            <a:r>
              <a:rPr lang="ko-KR" sz="2000" b="false" i="false" u="none" strike="noStrike">
                <a:solidFill>
                  <a:srgbClr val="222222"/>
                </a:solidFill>
                <a:ea typeface="Pretendard Regular"/>
              </a:rPr>
              <a:t>회사</a:t>
            </a:r>
            <a:r>
              <a:rPr lang="en-US" sz="20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000" b="false" i="false" u="none" strike="noStrike">
                <a:solidFill>
                  <a:srgbClr val="222222"/>
                </a:solidFill>
                <a:ea typeface="Pretendard Regular"/>
              </a:rPr>
              <a:t>소개</a:t>
            </a:r>
            <a:r>
              <a:rPr lang="en-US" sz="2000" b="false" i="false" u="none" strike="noStrike">
                <a:solidFill>
                  <a:srgbClr val="222222"/>
                </a:solidFill>
                <a:latin typeface="Pretendard Regular"/>
              </a:rPr>
              <a:t>, </a:t>
            </a:r>
            <a:r>
              <a:rPr lang="ko-KR" sz="2000" b="false" i="false" u="none" strike="noStrike">
                <a:solidFill>
                  <a:srgbClr val="222222"/>
                </a:solidFill>
                <a:ea typeface="Pretendard Regular"/>
              </a:rPr>
              <a:t>연혁</a:t>
            </a:r>
          </a:p>
        </p:txBody>
      </p:sp>
      <p:sp>
        <p:nvSpPr>
          <p:cNvPr name="TextBox 11" id="11"/>
          <p:cNvSpPr txBox="true"/>
          <p:nvPr/>
        </p:nvSpPr>
        <p:spPr>
          <a:xfrm rot="0">
            <a:off x="863600" y="8293100"/>
            <a:ext cx="16395700" cy="952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 indent="-342900" marL="342900">
              <a:lnSpc>
                <a:spcPct val="132800"/>
              </a:lnSpc>
              <a:buClr>
                <a:srgbClr val="222222"/>
              </a:buClr>
              <a:buFont typeface="Arial"/>
              <a:buChar char="●"/>
            </a:pP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소통과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협력을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강조하는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true" i="false" u="none" strike="noStrike">
                <a:solidFill>
                  <a:srgbClr val="222222"/>
                </a:solidFill>
                <a:ea typeface="Pretendard Regular"/>
              </a:rPr>
              <a:t>기업문화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를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바탕으로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,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다양한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true" i="false" u="none" strike="noStrike">
                <a:solidFill>
                  <a:srgbClr val="222222"/>
                </a:solidFill>
                <a:ea typeface="Pretendard Regular"/>
              </a:rPr>
              <a:t>계열사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와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함께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혁신적인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콘텐츠를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제공합니다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.</a:t>
            </a:r>
          </a:p>
          <a:p>
            <a:pPr algn="l" lvl="0" indent="-342900" marL="342900">
              <a:lnSpc>
                <a:spcPct val="132800"/>
              </a:lnSpc>
              <a:buClr>
                <a:srgbClr val="222222"/>
              </a:buClr>
              <a:buFont typeface="Arial"/>
              <a:buChar char="●"/>
            </a:pP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스마일게이트는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true" i="false" u="none" strike="noStrike">
                <a:solidFill>
                  <a:srgbClr val="222222"/>
                </a:solidFill>
                <a:ea typeface="Pretendard Regular"/>
              </a:rPr>
              <a:t>글로벌</a:t>
            </a:r>
            <a:r>
              <a:rPr lang="en-US" sz="2500" b="tru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true" i="false" u="none" strike="noStrike">
                <a:solidFill>
                  <a:srgbClr val="222222"/>
                </a:solidFill>
                <a:ea typeface="Pretendard Regular"/>
              </a:rPr>
              <a:t>히트작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과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true" i="false" u="none" strike="noStrike">
                <a:solidFill>
                  <a:srgbClr val="222222"/>
                </a:solidFill>
                <a:ea typeface="Pretendard Regular"/>
              </a:rPr>
              <a:t>플랫폼</a:t>
            </a:r>
            <a:r>
              <a:rPr lang="en-US" sz="2500" b="tru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true" i="false" u="none" strike="noStrike">
                <a:solidFill>
                  <a:srgbClr val="222222"/>
                </a:solidFill>
                <a:ea typeface="Pretendard Regular"/>
              </a:rPr>
              <a:t>서비스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를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통해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성장하며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, </a:t>
            </a:r>
            <a:r>
              <a:rPr lang="ko-KR" sz="2500" b="true" i="false" u="none" strike="noStrike">
                <a:solidFill>
                  <a:srgbClr val="222222"/>
                </a:solidFill>
                <a:ea typeface="Pretendard Regular"/>
              </a:rPr>
              <a:t>창의적인</a:t>
            </a:r>
            <a:r>
              <a:rPr lang="en-US" sz="2500" b="tru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true" i="false" u="none" strike="noStrike">
                <a:solidFill>
                  <a:srgbClr val="222222"/>
                </a:solidFill>
                <a:ea typeface="Pretendard Regular"/>
              </a:rPr>
              <a:t>인재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를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채용해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새로운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가치를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창출합니다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.</a:t>
            </a:r>
          </a:p>
        </p:txBody>
      </p:sp>
    </p:spTree>
  </p:cSld>
  <p:clrMapOvr>
    <a:masterClrMapping/>
  </p:clrMapOvr>
</p:sld>
</file>

<file path=ppt/slides/slide5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977900" y="2857500"/>
            <a:ext cx="8204200" cy="20574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1028700" y="6007100"/>
            <a:ext cx="7467600" cy="12700"/>
          </a:xfrm>
          <a:prstGeom prst="rect">
            <a:avLst/>
          </a:prstGeom>
        </p:spPr>
      </p:pic>
      <p:sp>
        <p:nvSpPr>
          <p:cNvPr name="TextBox 4" id="4"/>
          <p:cNvSpPr txBox="true"/>
          <p:nvPr/>
        </p:nvSpPr>
        <p:spPr>
          <a:xfrm rot="0">
            <a:off x="863600" y="736600"/>
            <a:ext cx="15836900" cy="1244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5449"/>
              </a:lnSpc>
            </a:pPr>
            <a:r>
              <a:rPr lang="ko-KR" sz="7000" b="false" i="false" u="none" strike="noStrike">
                <a:solidFill>
                  <a:srgbClr val="222222"/>
                </a:solidFill>
                <a:ea typeface="Pretendard Black"/>
              </a:rPr>
              <a:t>소스</a:t>
            </a:r>
            <a:r>
              <a:rPr lang="en-US" sz="7000" b="false" i="false" u="none" strike="noStrike">
                <a:solidFill>
                  <a:srgbClr val="222222"/>
                </a:solidFill>
                <a:latin typeface="Pretendard Black"/>
              </a:rPr>
              <a:t> </a:t>
            </a:r>
            <a:r>
              <a:rPr lang="ko-KR" sz="7000" b="false" i="false" u="none" strike="noStrike">
                <a:solidFill>
                  <a:srgbClr val="222222"/>
                </a:solidFill>
                <a:ea typeface="Pretendard Black"/>
              </a:rPr>
              <a:t>코드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16802100" y="177800"/>
            <a:ext cx="1206500" cy="800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132800"/>
              </a:lnSpc>
            </a:pPr>
            <a:r>
              <a:rPr lang="en-US" sz="4500" b="false" i="false" u="none" strike="noStrike">
                <a:solidFill>
                  <a:srgbClr val="222222"/>
                </a:solidFill>
                <a:latin typeface="Pretendard ExtraLight"/>
              </a:rPr>
              <a:t>5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1003300" y="5232400"/>
            <a:ext cx="6184900" cy="533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ko-KR" sz="3000" b="false" i="false" u="none" strike="noStrike">
                <a:solidFill>
                  <a:srgbClr val="222222"/>
                </a:solidFill>
                <a:ea typeface="Pretendard Bold"/>
              </a:rPr>
              <a:t>전체</a:t>
            </a:r>
            <a:r>
              <a:rPr lang="en-US" sz="3000" b="false" i="false" u="none" strike="noStrike">
                <a:solidFill>
                  <a:srgbClr val="222222"/>
                </a:solidFill>
                <a:latin typeface="Pretendard Bold"/>
              </a:rPr>
              <a:t> </a:t>
            </a:r>
            <a:r>
              <a:rPr lang="ko-KR" sz="3000" b="false" i="false" u="none" strike="noStrike">
                <a:solidFill>
                  <a:srgbClr val="222222"/>
                </a:solidFill>
                <a:ea typeface="Pretendard Bold"/>
              </a:rPr>
              <a:t>구조</a:t>
            </a:r>
            <a:r>
              <a:rPr lang="en-US" sz="3000" b="false" i="false" u="none" strike="noStrike">
                <a:solidFill>
                  <a:srgbClr val="222222"/>
                </a:solidFill>
                <a:latin typeface="Pretendard Bold"/>
              </a:rPr>
              <a:t> </a:t>
            </a:r>
            <a:r>
              <a:rPr lang="ko-KR" sz="3000" b="false" i="false" u="none" strike="noStrike">
                <a:solidFill>
                  <a:srgbClr val="222222"/>
                </a:solidFill>
                <a:ea typeface="Pretendard Bold"/>
              </a:rPr>
              <a:t>및</a:t>
            </a:r>
            <a:r>
              <a:rPr lang="en-US" sz="3000" b="false" i="false" u="none" strike="noStrike">
                <a:solidFill>
                  <a:srgbClr val="222222"/>
                </a:solidFill>
                <a:latin typeface="Pretendard Bold"/>
              </a:rPr>
              <a:t> </a:t>
            </a:r>
            <a:r>
              <a:rPr lang="ko-KR" sz="3000" b="false" i="false" u="none" strike="noStrike">
                <a:solidFill>
                  <a:srgbClr val="222222"/>
                </a:solidFill>
                <a:ea typeface="Pretendard Bold"/>
              </a:rPr>
              <a:t>외부</a:t>
            </a:r>
            <a:r>
              <a:rPr lang="en-US" sz="3000" b="false" i="false" u="none" strike="noStrike">
                <a:solidFill>
                  <a:srgbClr val="222222"/>
                </a:solidFill>
                <a:latin typeface="Pretendard Bold"/>
              </a:rPr>
              <a:t> </a:t>
            </a:r>
            <a:r>
              <a:rPr lang="ko-KR" sz="3000" b="false" i="false" u="none" strike="noStrike">
                <a:solidFill>
                  <a:srgbClr val="222222"/>
                </a:solidFill>
                <a:ea typeface="Pretendard Bold"/>
              </a:rPr>
              <a:t>리소스</a:t>
            </a:r>
            <a:r>
              <a:rPr lang="en-US" sz="3000" b="false" i="false" u="none" strike="noStrike">
                <a:solidFill>
                  <a:srgbClr val="222222"/>
                </a:solidFill>
                <a:latin typeface="Pretendard Bold"/>
              </a:rPr>
              <a:t> </a:t>
            </a:r>
            <a:r>
              <a:rPr lang="ko-KR" sz="3000" b="false" i="false" u="none" strike="noStrike">
                <a:solidFill>
                  <a:srgbClr val="222222"/>
                </a:solidFill>
                <a:ea typeface="Pretendard Bold"/>
              </a:rPr>
              <a:t>참조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003300" y="6248400"/>
            <a:ext cx="7899400" cy="2476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 indent="-342900" marL="342900">
              <a:lnSpc>
                <a:spcPct val="132800"/>
              </a:lnSpc>
              <a:buClr>
                <a:srgbClr val="222222"/>
              </a:buClr>
              <a:buFont typeface="Arial"/>
              <a:buChar char="●"/>
            </a:pP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이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페이지는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HTML5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표준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문법에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따라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구성했으며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, &lt;head&gt;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에서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Bootstrap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과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Foundation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을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CDN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으로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로드해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반응형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디자인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및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UI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컴포넌트를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쉽게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구현했습니다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.</a:t>
            </a:r>
          </a:p>
          <a:p>
            <a:pPr algn="l" lvl="0" indent="-342900" marL="342900">
              <a:lnSpc>
                <a:spcPct val="132800"/>
              </a:lnSpc>
              <a:buClr>
                <a:srgbClr val="222222"/>
              </a:buClr>
              <a:buFont typeface="Arial"/>
              <a:buChar char="●"/>
            </a:pP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별도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cssfile.css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파일을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통해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브랜드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컬러와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상세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스타일을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한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곳에서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관리할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수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있도록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했습니다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."</a:t>
            </a:r>
          </a:p>
        </p:txBody>
      </p:sp>
      <p:pic>
        <p:nvPicPr>
          <p:cNvPr name="Picture 8" id="8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0" y="0"/>
            <a:ext cx="18288000" cy="177800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977900" y="2857500"/>
            <a:ext cx="8204200" cy="2057400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9359900" y="2870200"/>
            <a:ext cx="8204200" cy="2616200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9385300" y="6604000"/>
            <a:ext cx="7467600" cy="12700"/>
          </a:xfrm>
          <a:prstGeom prst="rect">
            <a:avLst/>
          </a:prstGeom>
        </p:spPr>
      </p:pic>
      <p:sp>
        <p:nvSpPr>
          <p:cNvPr name="TextBox 12" id="12"/>
          <p:cNvSpPr txBox="true"/>
          <p:nvPr/>
        </p:nvSpPr>
        <p:spPr>
          <a:xfrm rot="0">
            <a:off x="9359900" y="5829300"/>
            <a:ext cx="6184900" cy="533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ko-KR" sz="3000" b="false" i="false" u="none" strike="noStrike">
                <a:solidFill>
                  <a:srgbClr val="222222"/>
                </a:solidFill>
                <a:ea typeface="Pretendard Bold"/>
              </a:rPr>
              <a:t>헤더와</a:t>
            </a:r>
            <a:r>
              <a:rPr lang="en-US" sz="3000" b="false" i="false" u="none" strike="noStrike">
                <a:solidFill>
                  <a:srgbClr val="222222"/>
                </a:solidFill>
                <a:latin typeface="Pretendard Bold"/>
              </a:rPr>
              <a:t> </a:t>
            </a:r>
            <a:r>
              <a:rPr lang="ko-KR" sz="3000" b="false" i="false" u="none" strike="noStrike">
                <a:solidFill>
                  <a:srgbClr val="222222"/>
                </a:solidFill>
                <a:ea typeface="Pretendard Bold"/>
              </a:rPr>
              <a:t>네비게이션</a:t>
            </a:r>
            <a:r>
              <a:rPr lang="en-US" sz="3000" b="false" i="false" u="none" strike="noStrike">
                <a:solidFill>
                  <a:srgbClr val="222222"/>
                </a:solidFill>
                <a:latin typeface="Pretendard Bold"/>
              </a:rPr>
              <a:t> </a:t>
            </a:r>
            <a:r>
              <a:rPr lang="ko-KR" sz="3000" b="false" i="false" u="none" strike="noStrike">
                <a:solidFill>
                  <a:srgbClr val="222222"/>
                </a:solidFill>
                <a:ea typeface="Pretendard Bold"/>
              </a:rPr>
              <a:t>코드</a:t>
            </a:r>
          </a:p>
        </p:txBody>
      </p:sp>
      <p:sp>
        <p:nvSpPr>
          <p:cNvPr name="TextBox 13" id="13"/>
          <p:cNvSpPr txBox="true"/>
          <p:nvPr/>
        </p:nvSpPr>
        <p:spPr>
          <a:xfrm rot="0">
            <a:off x="9359900" y="6845300"/>
            <a:ext cx="7899400" cy="2476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 indent="-342900" marL="342900">
              <a:lnSpc>
                <a:spcPct val="132800"/>
              </a:lnSpc>
              <a:buClr>
                <a:srgbClr val="222222"/>
              </a:buClr>
              <a:buFont typeface="Arial"/>
              <a:buChar char="●"/>
            </a:pP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헤더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영역에서는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회사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로고와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함께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상단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네비게이션을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제공해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사용자가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원하는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섹션으로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즉각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이동할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수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있습니다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.</a:t>
            </a:r>
          </a:p>
          <a:p>
            <a:pPr algn="l" lvl="0" indent="-342900" marL="342900">
              <a:lnSpc>
                <a:spcPct val="132800"/>
              </a:lnSpc>
              <a:buClr>
                <a:srgbClr val="222222"/>
              </a:buClr>
              <a:buFont typeface="Arial"/>
              <a:buChar char="●"/>
            </a:pP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Bootstrap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의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container, row, col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클래스와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Foundation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의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grid-x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등을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혼합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사용했으며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,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각각의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메뉴는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href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로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해당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섹션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ID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로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이동이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가능하도록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하였습니다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.</a:t>
            </a:r>
          </a:p>
        </p:txBody>
      </p:sp>
      <p:pic>
        <p:nvPicPr>
          <p:cNvPr name="Picture 14" id="14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9359900" y="2857500"/>
            <a:ext cx="8204200" cy="2628900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9639300" y="3619500"/>
            <a:ext cx="7467600" cy="127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863600" y="736600"/>
            <a:ext cx="15836900" cy="1244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5449"/>
              </a:lnSpc>
            </a:pPr>
            <a:r>
              <a:rPr lang="ko-KR" sz="7000" b="false" i="false" u="none" strike="noStrike">
                <a:solidFill>
                  <a:srgbClr val="222222"/>
                </a:solidFill>
                <a:ea typeface="Pretendard Black"/>
              </a:rPr>
              <a:t>소스</a:t>
            </a:r>
            <a:r>
              <a:rPr lang="en-US" sz="7000" b="false" i="false" u="none" strike="noStrike">
                <a:solidFill>
                  <a:srgbClr val="222222"/>
                </a:solidFill>
                <a:latin typeface="Pretendard Black"/>
              </a:rPr>
              <a:t> </a:t>
            </a:r>
            <a:r>
              <a:rPr lang="ko-KR" sz="7000" b="false" i="false" u="none" strike="noStrike">
                <a:solidFill>
                  <a:srgbClr val="222222"/>
                </a:solidFill>
                <a:ea typeface="Pretendard Black"/>
              </a:rPr>
              <a:t>코드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802100" y="177800"/>
            <a:ext cx="1206500" cy="800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132800"/>
              </a:lnSpc>
            </a:pPr>
            <a:r>
              <a:rPr lang="en-US" sz="4500" b="false" i="false" u="none" strike="noStrike">
                <a:solidFill>
                  <a:srgbClr val="222222"/>
                </a:solidFill>
                <a:latin typeface="Pretendard ExtraLight"/>
              </a:rPr>
              <a:t>6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613900" y="2844800"/>
            <a:ext cx="6184900" cy="533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ko-KR" sz="3000" b="false" i="false" u="none" strike="noStrike">
                <a:solidFill>
                  <a:srgbClr val="222222"/>
                </a:solidFill>
                <a:ea typeface="Pretendard Bold"/>
              </a:rPr>
              <a:t>전체</a:t>
            </a:r>
            <a:r>
              <a:rPr lang="en-US" sz="3000" b="false" i="false" u="none" strike="noStrike">
                <a:solidFill>
                  <a:srgbClr val="222222"/>
                </a:solidFill>
                <a:latin typeface="Pretendard Bold"/>
              </a:rPr>
              <a:t> </a:t>
            </a:r>
            <a:r>
              <a:rPr lang="ko-KR" sz="3000" b="false" i="false" u="none" strike="noStrike">
                <a:solidFill>
                  <a:srgbClr val="222222"/>
                </a:solidFill>
                <a:ea typeface="Pretendard Bold"/>
              </a:rPr>
              <a:t>구조</a:t>
            </a:r>
            <a:r>
              <a:rPr lang="en-US" sz="3000" b="false" i="false" u="none" strike="noStrike">
                <a:solidFill>
                  <a:srgbClr val="222222"/>
                </a:solidFill>
                <a:latin typeface="Pretendard Bold"/>
              </a:rPr>
              <a:t> </a:t>
            </a:r>
            <a:r>
              <a:rPr lang="ko-KR" sz="3000" b="false" i="false" u="none" strike="noStrike">
                <a:solidFill>
                  <a:srgbClr val="222222"/>
                </a:solidFill>
                <a:ea typeface="Pretendard Bold"/>
              </a:rPr>
              <a:t>및</a:t>
            </a:r>
            <a:r>
              <a:rPr lang="en-US" sz="3000" b="false" i="false" u="none" strike="noStrike">
                <a:solidFill>
                  <a:srgbClr val="222222"/>
                </a:solidFill>
                <a:latin typeface="Pretendard Bold"/>
              </a:rPr>
              <a:t> </a:t>
            </a:r>
            <a:r>
              <a:rPr lang="ko-KR" sz="3000" b="false" i="false" u="none" strike="noStrike">
                <a:solidFill>
                  <a:srgbClr val="222222"/>
                </a:solidFill>
                <a:ea typeface="Pretendard Bold"/>
              </a:rPr>
              <a:t>외부</a:t>
            </a:r>
            <a:r>
              <a:rPr lang="en-US" sz="3000" b="false" i="false" u="none" strike="noStrike">
                <a:solidFill>
                  <a:srgbClr val="222222"/>
                </a:solidFill>
                <a:latin typeface="Pretendard Bold"/>
              </a:rPr>
              <a:t> </a:t>
            </a:r>
            <a:r>
              <a:rPr lang="ko-KR" sz="3000" b="false" i="false" u="none" strike="noStrike">
                <a:solidFill>
                  <a:srgbClr val="222222"/>
                </a:solidFill>
                <a:ea typeface="Pretendard Bold"/>
              </a:rPr>
              <a:t>리소스</a:t>
            </a:r>
            <a:r>
              <a:rPr lang="en-US" sz="3000" b="false" i="false" u="none" strike="noStrike">
                <a:solidFill>
                  <a:srgbClr val="222222"/>
                </a:solidFill>
                <a:latin typeface="Pretendard Bold"/>
              </a:rPr>
              <a:t> </a:t>
            </a:r>
            <a:r>
              <a:rPr lang="ko-KR" sz="3000" b="false" i="false" u="none" strike="noStrike">
                <a:solidFill>
                  <a:srgbClr val="222222"/>
                </a:solidFill>
                <a:ea typeface="Pretendard Bold"/>
              </a:rPr>
              <a:t>참조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613900" y="3594100"/>
            <a:ext cx="7899400" cy="2984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 indent="-342900" marL="342900">
              <a:lnSpc>
                <a:spcPct val="132800"/>
              </a:lnSpc>
              <a:buClr>
                <a:srgbClr val="222222"/>
              </a:buClr>
              <a:buFont typeface="Arial"/>
              <a:buChar char="●"/>
            </a:pP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메인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히어로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섹션은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linear-gradient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와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브랜드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로고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이미지를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활용해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시각적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임팩트를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주며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,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기업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가치와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핵심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슬로건을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강조합니다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.</a:t>
            </a:r>
          </a:p>
          <a:p>
            <a:pPr algn="l" lvl="0" indent="-342900" marL="342900">
              <a:lnSpc>
                <a:spcPct val="132800"/>
              </a:lnSpc>
              <a:buClr>
                <a:srgbClr val="222222"/>
              </a:buClr>
              <a:buFont typeface="Arial"/>
              <a:buChar char="●"/>
            </a:pP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about, history, culture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섹션에서는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&lt;h2&gt;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로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제목을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명확히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하여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정보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구조를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직관적으로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전달하고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, &lt;ul&gt;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과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&lt;p&gt;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를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통해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텍스트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정보를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체계적으로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담았습니다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.</a:t>
            </a:r>
          </a:p>
        </p:txBody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0" y="0"/>
            <a:ext cx="18288000" cy="177800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977900" y="2857500"/>
            <a:ext cx="7162800" cy="800100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977900" y="5143500"/>
            <a:ext cx="7162800" cy="2209800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977900" y="7467600"/>
            <a:ext cx="7162800" cy="1930400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977900" y="3810000"/>
            <a:ext cx="7162800" cy="12319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9639300" y="3619500"/>
            <a:ext cx="7467600" cy="127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863600" y="736600"/>
            <a:ext cx="15836900" cy="1244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5449"/>
              </a:lnSpc>
            </a:pPr>
            <a:r>
              <a:rPr lang="ko-KR" sz="7000" b="false" i="false" u="none" strike="noStrike">
                <a:solidFill>
                  <a:srgbClr val="222222"/>
                </a:solidFill>
                <a:ea typeface="Pretendard Black"/>
              </a:rPr>
              <a:t>소스</a:t>
            </a:r>
            <a:r>
              <a:rPr lang="en-US" sz="7000" b="false" i="false" u="none" strike="noStrike">
                <a:solidFill>
                  <a:srgbClr val="222222"/>
                </a:solidFill>
                <a:latin typeface="Pretendard Black"/>
              </a:rPr>
              <a:t> </a:t>
            </a:r>
            <a:r>
              <a:rPr lang="ko-KR" sz="7000" b="false" i="false" u="none" strike="noStrike">
                <a:solidFill>
                  <a:srgbClr val="222222"/>
                </a:solidFill>
                <a:ea typeface="Pretendard Black"/>
              </a:rPr>
              <a:t>코드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802100" y="177800"/>
            <a:ext cx="1206500" cy="800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132800"/>
              </a:lnSpc>
            </a:pPr>
            <a:r>
              <a:rPr lang="en-US" sz="4500" b="false" i="false" u="none" strike="noStrike">
                <a:solidFill>
                  <a:srgbClr val="222222"/>
                </a:solidFill>
                <a:latin typeface="Pretendard ExtraLight"/>
              </a:rPr>
              <a:t>7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613900" y="2844800"/>
            <a:ext cx="6184900" cy="533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ko-KR" sz="3000" b="false" i="false" u="none" strike="noStrike">
                <a:solidFill>
                  <a:srgbClr val="222222"/>
                </a:solidFill>
                <a:ea typeface="Pretendard Bold"/>
              </a:rPr>
              <a:t>계열사</a:t>
            </a:r>
            <a:r>
              <a:rPr lang="en-US" sz="3000" b="false" i="false" u="none" strike="noStrike">
                <a:solidFill>
                  <a:srgbClr val="222222"/>
                </a:solidFill>
                <a:latin typeface="Pretendard Bold"/>
              </a:rPr>
              <a:t> </a:t>
            </a:r>
            <a:r>
              <a:rPr lang="ko-KR" sz="3000" b="false" i="false" u="none" strike="noStrike">
                <a:solidFill>
                  <a:srgbClr val="222222"/>
                </a:solidFill>
                <a:ea typeface="Pretendard Bold"/>
              </a:rPr>
              <a:t>및</a:t>
            </a:r>
            <a:r>
              <a:rPr lang="en-US" sz="3000" b="false" i="false" u="none" strike="noStrike">
                <a:solidFill>
                  <a:srgbClr val="222222"/>
                </a:solidFill>
                <a:latin typeface="Pretendard Bold"/>
              </a:rPr>
              <a:t> </a:t>
            </a:r>
            <a:r>
              <a:rPr lang="ko-KR" sz="3000" b="false" i="false" u="none" strike="noStrike">
                <a:solidFill>
                  <a:srgbClr val="222222"/>
                </a:solidFill>
                <a:ea typeface="Pretendard Bold"/>
              </a:rPr>
              <a:t>제품</a:t>
            </a:r>
            <a:r>
              <a:rPr lang="en-US" sz="3000" b="false" i="false" u="none" strike="noStrike">
                <a:solidFill>
                  <a:srgbClr val="222222"/>
                </a:solidFill>
                <a:latin typeface="Pretendard Bold"/>
              </a:rPr>
              <a:t>(</a:t>
            </a:r>
            <a:r>
              <a:rPr lang="ko-KR" sz="3000" b="false" i="false" u="none" strike="noStrike">
                <a:solidFill>
                  <a:srgbClr val="222222"/>
                </a:solidFill>
                <a:ea typeface="Pretendard Bold"/>
              </a:rPr>
              <a:t>서비스</a:t>
            </a:r>
            <a:r>
              <a:rPr lang="en-US" sz="3000" b="false" i="false" u="none" strike="noStrike">
                <a:solidFill>
                  <a:srgbClr val="222222"/>
                </a:solidFill>
                <a:latin typeface="Pretendard Bold"/>
              </a:rPr>
              <a:t>) </a:t>
            </a:r>
            <a:r>
              <a:rPr lang="ko-KR" sz="3000" b="false" i="false" u="none" strike="noStrike">
                <a:solidFill>
                  <a:srgbClr val="222222"/>
                </a:solidFill>
                <a:ea typeface="Pretendard Bold"/>
              </a:rPr>
              <a:t>섹션</a:t>
            </a:r>
            <a:r>
              <a:rPr lang="en-US" sz="3000" b="false" i="false" u="none" strike="noStrike">
                <a:solidFill>
                  <a:srgbClr val="222222"/>
                </a:solidFill>
                <a:latin typeface="Pretendard Bold"/>
              </a:rPr>
              <a:t> </a:t>
            </a:r>
            <a:r>
              <a:rPr lang="ko-KR" sz="3000" b="false" i="false" u="none" strike="noStrike">
                <a:solidFill>
                  <a:srgbClr val="222222"/>
                </a:solidFill>
                <a:ea typeface="Pretendard Bold"/>
              </a:rPr>
              <a:t>코드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613900" y="3594100"/>
            <a:ext cx="7899400" cy="2984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 indent="-342900" marL="342900">
              <a:lnSpc>
                <a:spcPct val="132800"/>
              </a:lnSpc>
              <a:buClr>
                <a:srgbClr val="222222"/>
              </a:buClr>
              <a:buFont typeface="Arial"/>
              <a:buChar char="●"/>
            </a:pP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계열사와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주요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서비스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섹션은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카드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레이아웃을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통해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시각적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정돈감을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주었고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,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이미지와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텍스트가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어우러져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각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계열사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/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게임의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특징을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한눈에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파악할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수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있도록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했습니다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.</a:t>
            </a:r>
          </a:p>
          <a:p>
            <a:pPr algn="l" lvl="0" indent="-342900" marL="342900">
              <a:lnSpc>
                <a:spcPct val="132800"/>
              </a:lnSpc>
              <a:buClr>
                <a:srgbClr val="222222"/>
              </a:buClr>
              <a:buFont typeface="Arial"/>
              <a:buChar char="●"/>
            </a:pP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CSS Hover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효과를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통해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카드에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마우스를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올렸을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때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약간의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그림자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변화로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인터랙션을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주어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,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사용자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경험을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향상시켰습니다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.</a:t>
            </a:r>
          </a:p>
        </p:txBody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0" y="0"/>
            <a:ext cx="18288000" cy="177800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977900" y="2870200"/>
            <a:ext cx="8204200" cy="2006600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977900" y="5156200"/>
            <a:ext cx="8204200" cy="2654300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9639300" y="3619500"/>
            <a:ext cx="7467600" cy="12700"/>
          </a:xfrm>
          <a:prstGeom prst="rect">
            <a:avLst/>
          </a:prstGeom>
        </p:spPr>
      </p:pic>
      <p:sp>
        <p:nvSpPr>
          <p:cNvPr name="TextBox 3" id="3"/>
          <p:cNvSpPr txBox="true"/>
          <p:nvPr/>
        </p:nvSpPr>
        <p:spPr>
          <a:xfrm rot="0">
            <a:off x="863600" y="736600"/>
            <a:ext cx="15836900" cy="1244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5449"/>
              </a:lnSpc>
            </a:pPr>
            <a:r>
              <a:rPr lang="ko-KR" sz="7000" b="false" i="false" u="none" strike="noStrike">
                <a:solidFill>
                  <a:srgbClr val="222222"/>
                </a:solidFill>
                <a:ea typeface="Pretendard Black"/>
              </a:rPr>
              <a:t>소스</a:t>
            </a:r>
            <a:r>
              <a:rPr lang="en-US" sz="7000" b="false" i="false" u="none" strike="noStrike">
                <a:solidFill>
                  <a:srgbClr val="222222"/>
                </a:solidFill>
                <a:latin typeface="Pretendard Black"/>
              </a:rPr>
              <a:t> </a:t>
            </a:r>
            <a:r>
              <a:rPr lang="ko-KR" sz="7000" b="false" i="false" u="none" strike="noStrike">
                <a:solidFill>
                  <a:srgbClr val="222222"/>
                </a:solidFill>
                <a:ea typeface="Pretendard Black"/>
              </a:rPr>
              <a:t>코드</a:t>
            </a:r>
          </a:p>
        </p:txBody>
      </p:sp>
      <p:sp>
        <p:nvSpPr>
          <p:cNvPr name="TextBox 4" id="4"/>
          <p:cNvSpPr txBox="true"/>
          <p:nvPr/>
        </p:nvSpPr>
        <p:spPr>
          <a:xfrm rot="0">
            <a:off x="16802100" y="177800"/>
            <a:ext cx="1206500" cy="800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132800"/>
              </a:lnSpc>
            </a:pPr>
            <a:r>
              <a:rPr lang="en-US" sz="4500" b="false" i="false" u="none" strike="noStrike">
                <a:solidFill>
                  <a:srgbClr val="222222"/>
                </a:solidFill>
                <a:latin typeface="Pretendard ExtraLight"/>
              </a:rPr>
              <a:t>8</a:t>
            </a:r>
          </a:p>
        </p:txBody>
      </p:sp>
      <p:sp>
        <p:nvSpPr>
          <p:cNvPr name="TextBox 5" id="5"/>
          <p:cNvSpPr txBox="true"/>
          <p:nvPr/>
        </p:nvSpPr>
        <p:spPr>
          <a:xfrm rot="0">
            <a:off x="9613900" y="2844800"/>
            <a:ext cx="6184900" cy="533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107899"/>
              </a:lnSpc>
            </a:pPr>
            <a:r>
              <a:rPr lang="ko-KR" sz="3000" b="false" i="false" u="none" strike="noStrike">
                <a:solidFill>
                  <a:srgbClr val="222222"/>
                </a:solidFill>
                <a:ea typeface="Pretendard Bold"/>
              </a:rPr>
              <a:t>채용정보</a:t>
            </a:r>
            <a:r>
              <a:rPr lang="en-US" sz="3000" b="false" i="false" u="none" strike="noStrike">
                <a:solidFill>
                  <a:srgbClr val="222222"/>
                </a:solidFill>
                <a:latin typeface="Pretendard Bold"/>
              </a:rPr>
              <a:t> </a:t>
            </a:r>
            <a:r>
              <a:rPr lang="ko-KR" sz="3000" b="false" i="false" u="none" strike="noStrike">
                <a:solidFill>
                  <a:srgbClr val="222222"/>
                </a:solidFill>
                <a:ea typeface="Pretendard Bold"/>
              </a:rPr>
              <a:t>섹션</a:t>
            </a:r>
            <a:r>
              <a:rPr lang="en-US" sz="3000" b="false" i="false" u="none" strike="noStrike">
                <a:solidFill>
                  <a:srgbClr val="222222"/>
                </a:solidFill>
                <a:latin typeface="Pretendard Bold"/>
              </a:rPr>
              <a:t> &amp; </a:t>
            </a:r>
            <a:r>
              <a:rPr lang="ko-KR" sz="3000" b="false" i="false" u="none" strike="noStrike">
                <a:solidFill>
                  <a:srgbClr val="222222"/>
                </a:solidFill>
                <a:ea typeface="Pretendard Bold"/>
              </a:rPr>
              <a:t>푸터</a:t>
            </a:r>
            <a:r>
              <a:rPr lang="en-US" sz="3000" b="false" i="false" u="none" strike="noStrike">
                <a:solidFill>
                  <a:srgbClr val="222222"/>
                </a:solidFill>
                <a:latin typeface="Pretendard Bold"/>
              </a:rPr>
              <a:t> </a:t>
            </a:r>
            <a:r>
              <a:rPr lang="ko-KR" sz="3000" b="false" i="false" u="none" strike="noStrike">
                <a:solidFill>
                  <a:srgbClr val="222222"/>
                </a:solidFill>
                <a:ea typeface="Pretendard Bold"/>
              </a:rPr>
              <a:t>코드</a:t>
            </a:r>
            <a:r>
              <a:rPr lang="en-US" sz="3000" b="false" i="false" u="none" strike="noStrike">
                <a:solidFill>
                  <a:srgbClr val="222222"/>
                </a:solidFill>
                <a:latin typeface="Pretendard Bold"/>
              </a:rPr>
              <a:t>, CSS </a:t>
            </a:r>
            <a:r>
              <a:rPr lang="ko-KR" sz="3000" b="false" i="false" u="none" strike="noStrike">
                <a:solidFill>
                  <a:srgbClr val="222222"/>
                </a:solidFill>
                <a:ea typeface="Pretendard Bold"/>
              </a:rPr>
              <a:t>포인트</a:t>
            </a:r>
          </a:p>
        </p:txBody>
      </p:sp>
      <p:sp>
        <p:nvSpPr>
          <p:cNvPr name="TextBox 6" id="6"/>
          <p:cNvSpPr txBox="true"/>
          <p:nvPr/>
        </p:nvSpPr>
        <p:spPr>
          <a:xfrm rot="0">
            <a:off x="9639300" y="3619500"/>
            <a:ext cx="7899400" cy="45085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 indent="-342900" marL="342900">
              <a:lnSpc>
                <a:spcPct val="132800"/>
              </a:lnSpc>
              <a:buClr>
                <a:srgbClr val="222222"/>
              </a:buClr>
              <a:buFont typeface="Arial"/>
              <a:buChar char="●"/>
            </a:pP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채용정보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섹션에서는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&lt;a&gt;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태그를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활용해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공식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채용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페이지로의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이동을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제공하며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, Bold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태그로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핵심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포지션을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강조했습니다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.</a:t>
            </a:r>
          </a:p>
          <a:p>
            <a:pPr algn="l" lvl="0" indent="-342900" marL="342900">
              <a:lnSpc>
                <a:spcPct val="132800"/>
              </a:lnSpc>
              <a:buClr>
                <a:srgbClr val="222222"/>
              </a:buClr>
              <a:buFont typeface="Arial"/>
              <a:buChar char="●"/>
            </a:pP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푸터에서는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간결한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카피라이트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정보를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명시했고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,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페이지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전반의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스타일은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cssfile.css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를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통해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브랜드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컬러를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체계적으로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관리했습니다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.</a:t>
            </a:r>
          </a:p>
          <a:p>
            <a:pPr algn="l" lvl="0" indent="-342900" marL="342900">
              <a:lnSpc>
                <a:spcPct val="132800"/>
              </a:lnSpc>
              <a:buClr>
                <a:srgbClr val="222222"/>
              </a:buClr>
              <a:buFont typeface="Arial"/>
              <a:buChar char="●"/>
            </a:pP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카드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호버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애니메이션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, Hero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섹션의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백그라운드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스타일링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등은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CSS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트랜지션과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linear-gradient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활용으로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 </a:t>
            </a:r>
            <a:r>
              <a:rPr lang="ko-KR" sz="2500" b="false" i="false" u="none" strike="noStrike">
                <a:solidFill>
                  <a:srgbClr val="222222"/>
                </a:solidFill>
                <a:ea typeface="Pretendard Regular"/>
              </a:rPr>
              <a:t>구현하였습니다</a:t>
            </a:r>
            <a:r>
              <a:rPr lang="en-US" sz="2500" b="false" i="false" u="none" strike="noStrike">
                <a:solidFill>
                  <a:srgbClr val="222222"/>
                </a:solidFill>
                <a:latin typeface="Pretendard Regular"/>
              </a:rPr>
              <a:t>.</a:t>
            </a:r>
          </a:p>
        </p:txBody>
      </p:sp>
      <p:pic>
        <p:nvPicPr>
          <p:cNvPr name="Picture 7" id="7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0" y="0"/>
            <a:ext cx="18288000" cy="177800"/>
          </a:xfrm>
          <a:prstGeom prst="rect">
            <a:avLst/>
          </a:prstGeom>
        </p:spPr>
      </p:pic>
      <p:pic>
        <p:nvPicPr>
          <p:cNvPr name="Picture 8" id="8"/>
          <p:cNvPicPr>
            <a:picLocks noChangeAspect="true"/>
          </p:cNvPicPr>
          <p:nvPr/>
        </p:nvPicPr>
        <p:blipFill>
          <a:blip r:embed="rId4"/>
          <a:stretch>
            <a:fillRect/>
          </a:stretch>
        </p:blipFill>
        <p:spPr>
          <a:xfrm rot="0">
            <a:off x="977900" y="2857500"/>
            <a:ext cx="8204200" cy="1574800"/>
          </a:xfrm>
          <a:prstGeom prst="rect">
            <a:avLst/>
          </a:prstGeom>
        </p:spPr>
      </p:pic>
      <p:pic>
        <p:nvPicPr>
          <p:cNvPr name="Picture 9" id="9"/>
          <p:cNvPicPr>
            <a:picLocks noChangeAspect="true"/>
          </p:cNvPicPr>
          <p:nvPr/>
        </p:nvPicPr>
        <p:blipFill>
          <a:blip r:embed="rId5"/>
          <a:stretch>
            <a:fillRect/>
          </a:stretch>
        </p:blipFill>
        <p:spPr>
          <a:xfrm rot="0">
            <a:off x="977900" y="4432300"/>
            <a:ext cx="3416300" cy="5003800"/>
          </a:xfrm>
          <a:prstGeom prst="rect">
            <a:avLst/>
          </a:prstGeom>
        </p:spPr>
      </p:pic>
      <p:pic>
        <p:nvPicPr>
          <p:cNvPr name="Picture 10" id="10"/>
          <p:cNvPicPr>
            <a:picLocks noChangeAspect="true"/>
          </p:cNvPicPr>
          <p:nvPr/>
        </p:nvPicPr>
        <p:blipFill>
          <a:blip r:embed="rId6"/>
          <a:stretch>
            <a:fillRect/>
          </a:stretch>
        </p:blipFill>
        <p:spPr>
          <a:xfrm rot="0">
            <a:off x="4394200" y="4432300"/>
            <a:ext cx="1219200" cy="5003800"/>
          </a:xfrm>
          <a:prstGeom prst="rect">
            <a:avLst/>
          </a:prstGeom>
        </p:spPr>
      </p:pic>
      <p:pic>
        <p:nvPicPr>
          <p:cNvPr name="Picture 11" id="11"/>
          <p:cNvPicPr>
            <a:picLocks noChangeAspect="true"/>
          </p:cNvPicPr>
          <p:nvPr/>
        </p:nvPicPr>
        <p:blipFill>
          <a:blip r:embed="rId7"/>
          <a:stretch>
            <a:fillRect/>
          </a:stretch>
        </p:blipFill>
        <p:spPr>
          <a:xfrm rot="0">
            <a:off x="5613400" y="4432300"/>
            <a:ext cx="2222500" cy="50038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p="http://schemas.openxmlformats.org/presentationml/2006/main" xmlns:a="http://schemas.openxmlformats.org/drawingml/2006/main" xmlns:r="http://schemas.openxmlformats.org/officeDocument/2006/relationships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name="Picture 2" id="2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952500" y="4381500"/>
            <a:ext cx="16395700" cy="1143000"/>
          </a:xfrm>
          <a:prstGeom prst="rect">
            <a:avLst/>
          </a:prstGeom>
        </p:spPr>
      </p:pic>
      <p:pic>
        <p:nvPicPr>
          <p:cNvPr name="Picture 3" id="3"/>
          <p:cNvPicPr>
            <a:picLocks noChangeAspect="true"/>
          </p:cNvPicPr>
          <p:nvPr/>
        </p:nvPicPr>
        <p:blipFill>
          <a:blip r:embed="rId3"/>
          <a:stretch>
            <a:fillRect/>
          </a:stretch>
        </p:blipFill>
        <p:spPr>
          <a:xfrm rot="0">
            <a:off x="0" y="0"/>
            <a:ext cx="18288000" cy="177800"/>
          </a:xfrm>
          <a:prstGeom prst="rect">
            <a:avLst/>
          </a:prstGeom>
        </p:spPr>
      </p:pic>
      <p:pic>
        <p:nvPicPr>
          <p:cNvPr name="Picture 4" id="4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952500" y="5994400"/>
            <a:ext cx="16395700" cy="1143000"/>
          </a:xfrm>
          <a:prstGeom prst="rect">
            <a:avLst/>
          </a:prstGeom>
        </p:spPr>
      </p:pic>
      <p:pic>
        <p:nvPicPr>
          <p:cNvPr name="Picture 5" id="5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952500" y="7581900"/>
            <a:ext cx="16395700" cy="1143000"/>
          </a:xfrm>
          <a:prstGeom prst="rect">
            <a:avLst/>
          </a:prstGeom>
        </p:spPr>
      </p:pic>
      <p:sp>
        <p:nvSpPr>
          <p:cNvPr name="TextBox 6" id="6"/>
          <p:cNvSpPr txBox="true"/>
          <p:nvPr/>
        </p:nvSpPr>
        <p:spPr>
          <a:xfrm rot="0">
            <a:off x="863600" y="749300"/>
            <a:ext cx="12090400" cy="12446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>
              <a:lnSpc>
                <a:spcPct val="95449"/>
              </a:lnSpc>
            </a:pPr>
            <a:r>
              <a:rPr lang="ko-KR" sz="7000" b="false" i="false" u="none" strike="noStrike">
                <a:solidFill>
                  <a:srgbClr val="222222"/>
                </a:solidFill>
                <a:ea typeface="Pretendard Black"/>
              </a:rPr>
              <a:t>레퍼런스</a:t>
            </a:r>
          </a:p>
        </p:txBody>
      </p:sp>
      <p:sp>
        <p:nvSpPr>
          <p:cNvPr name="TextBox 7" id="7"/>
          <p:cNvSpPr txBox="true"/>
          <p:nvPr/>
        </p:nvSpPr>
        <p:spPr>
          <a:xfrm rot="0">
            <a:off x="1612900" y="4673600"/>
            <a:ext cx="14947900" cy="533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 indent="-342900" marL="342900">
              <a:lnSpc>
                <a:spcPct val="132800"/>
              </a:lnSpc>
              <a:buClr>
                <a:srgbClr val="222222"/>
              </a:buClr>
              <a:buFont typeface="Arial"/>
              <a:buChar char="●"/>
            </a:pPr>
            <a:r>
              <a:rPr lang="en-US" sz="3000" b="false" i="false" u="none" strike="noStrike">
                <a:solidFill>
                  <a:srgbClr val="222222"/>
                </a:solidFill>
                <a:latin typeface="Pretendard Medium"/>
              </a:rPr>
              <a:t>https://www.smilegate.com/ko/company/ourgroup.do</a:t>
            </a:r>
          </a:p>
        </p:txBody>
      </p:sp>
      <p:sp>
        <p:nvSpPr>
          <p:cNvPr name="TextBox 8" id="8"/>
          <p:cNvSpPr txBox="true"/>
          <p:nvPr/>
        </p:nvSpPr>
        <p:spPr>
          <a:xfrm rot="0">
            <a:off x="1676400" y="6286500"/>
            <a:ext cx="14947900" cy="533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 indent="-342900" marL="342900">
              <a:lnSpc>
                <a:spcPct val="132800"/>
              </a:lnSpc>
              <a:buClr>
                <a:srgbClr val="222222"/>
              </a:buClr>
              <a:buFont typeface="Arial"/>
              <a:buChar char="●"/>
            </a:pPr>
            <a:r>
              <a:rPr lang="en-US" sz="3000" b="false" i="false" u="none" strike="noStrike">
                <a:solidFill>
                  <a:srgbClr val="222222"/>
                </a:solidFill>
                <a:latin typeface="Pretendard Medium"/>
              </a:rPr>
              <a:t>https://www.smilegate.com/ko/business/ai.do</a:t>
            </a:r>
          </a:p>
        </p:txBody>
      </p:sp>
      <p:sp>
        <p:nvSpPr>
          <p:cNvPr name="TextBox 9" id="9"/>
          <p:cNvSpPr txBox="true"/>
          <p:nvPr/>
        </p:nvSpPr>
        <p:spPr>
          <a:xfrm rot="0">
            <a:off x="1676400" y="7874000"/>
            <a:ext cx="14947900" cy="533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 indent="-342900" marL="342900">
              <a:lnSpc>
                <a:spcPct val="132800"/>
              </a:lnSpc>
              <a:buClr>
                <a:srgbClr val="222222"/>
              </a:buClr>
              <a:buFont typeface="Arial"/>
              <a:buChar char="●"/>
            </a:pPr>
            <a:r>
              <a:rPr lang="en-US" sz="3000" b="false" i="false" u="none" strike="noStrike">
                <a:solidFill>
                  <a:srgbClr val="222222"/>
                </a:solidFill>
                <a:latin typeface="Pretendard Medium"/>
              </a:rPr>
              <a:t>https://careers.smilegate.com/</a:t>
            </a:r>
          </a:p>
        </p:txBody>
      </p:sp>
      <p:sp>
        <p:nvSpPr>
          <p:cNvPr name="TextBox 10" id="10"/>
          <p:cNvSpPr txBox="true"/>
          <p:nvPr/>
        </p:nvSpPr>
        <p:spPr>
          <a:xfrm rot="0">
            <a:off x="16548100" y="177800"/>
            <a:ext cx="1447800" cy="8001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r" lvl="0">
              <a:lnSpc>
                <a:spcPct val="132800"/>
              </a:lnSpc>
            </a:pPr>
            <a:r>
              <a:rPr lang="en-US" sz="4500" b="false" i="false" u="none" strike="noStrike">
                <a:solidFill>
                  <a:srgbClr val="222222"/>
                </a:solidFill>
                <a:latin typeface="Pretendard ExtraLight"/>
              </a:rPr>
              <a:t>9</a:t>
            </a:r>
          </a:p>
        </p:txBody>
      </p:sp>
      <p:pic>
        <p:nvPicPr>
          <p:cNvPr name="Picture 11" id="11"/>
          <p:cNvPicPr>
            <a:picLocks noChangeAspect="true"/>
          </p:cNvPicPr>
          <p:nvPr/>
        </p:nvPicPr>
        <p:blipFill>
          <a:blip r:embed="rId2"/>
          <a:stretch>
            <a:fillRect/>
          </a:stretch>
        </p:blipFill>
        <p:spPr>
          <a:xfrm rot="0">
            <a:off x="952500" y="2857500"/>
            <a:ext cx="16395700" cy="1143000"/>
          </a:xfrm>
          <a:prstGeom prst="rect">
            <a:avLst/>
          </a:prstGeom>
        </p:spPr>
      </p:pic>
      <p:sp>
        <p:nvSpPr>
          <p:cNvPr name="TextBox 12" id="12"/>
          <p:cNvSpPr txBox="true"/>
          <p:nvPr/>
        </p:nvSpPr>
        <p:spPr>
          <a:xfrm rot="0">
            <a:off x="1612900" y="3149600"/>
            <a:ext cx="14947900" cy="533400"/>
          </a:xfrm>
          <a:prstGeom prst="rect">
            <a:avLst/>
          </a:prstGeom>
        </p:spPr>
        <p:txBody>
          <a:bodyPr anchor="ctr" rtlCol="false" lIns="0" tIns="0" rIns="0" bIns="0"/>
          <a:lstStyle/>
          <a:p>
            <a:pPr algn="l" lvl="0" indent="-342900" marL="342900">
              <a:lnSpc>
                <a:spcPct val="132800"/>
              </a:lnSpc>
              <a:buClr>
                <a:srgbClr val="222222"/>
              </a:buClr>
              <a:buFont typeface="Arial"/>
              <a:buChar char="●"/>
            </a:pPr>
            <a:r>
              <a:rPr lang="en-US" sz="3000" b="false" i="false" u="none" strike="noStrike">
                <a:solidFill>
                  <a:srgbClr val="222222"/>
                </a:solidFill>
                <a:latin typeface="Pretendard Medium"/>
              </a:rPr>
              <a:t>https://lgw323.github.io/2021663046/introduceCompany/index.html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>
  <dcterms:created xsi:type="dcterms:W3CDTF">2006-08-16T00:00:00Z</dcterms:created>
  <dcterms:modified xsi:type="dcterms:W3CDTF">2011-08-01T06:04:30Z</dcterms:modified>
  <cp:revision>1</cp:revision>
</cp:coreProperties>
</file>

<file path=docProps/thumbnail.jpeg>
</file>